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64" r:id="rId4"/>
    <p:sldId id="273" r:id="rId5"/>
    <p:sldId id="258" r:id="rId6"/>
    <p:sldId id="261" r:id="rId7"/>
    <p:sldId id="263" r:id="rId8"/>
    <p:sldId id="265" r:id="rId9"/>
    <p:sldId id="269" r:id="rId10"/>
    <p:sldId id="272" r:id="rId11"/>
    <p:sldId id="274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</p:presentationPr>
</file>

<file path=ppt/tableStyles.xml><?xml version="1.0" encoding="utf-8"?>
<a:tblStyleLst xmlns:a="http://schemas.openxmlformats.org/drawingml/2006/main" def="{A232A495-FA44-40DA-ACE1-E4FDD289FF08}">
  <a:tblStyle styleId="{A232A495-FA44-40DA-ACE1-E4FDD289FF08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6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0" name="Shape 10"/>
          <p:cNvSpPr/>
          <p:nvPr/>
        </p:nvSpPr>
        <p:spPr>
          <a:xfrm rot="5400000" flipH="1">
            <a:off x="6177274" y="-42337"/>
            <a:ext cx="3688200" cy="2246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/>
          <p:nvPr/>
        </p:nvSpPr>
        <p:spPr>
          <a:xfrm rot="5400000" flipH="1">
            <a:off x="-698074" y="3247199"/>
            <a:ext cx="3573900" cy="21771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Shape 12"/>
          <p:cNvSpPr/>
          <p:nvPr/>
        </p:nvSpPr>
        <p:spPr>
          <a:xfrm rot="-5400000" flipH="1">
            <a:off x="-428544" y="2831031"/>
            <a:ext cx="2195100" cy="13380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Shape 13"/>
          <p:cNvSpPr/>
          <p:nvPr/>
        </p:nvSpPr>
        <p:spPr>
          <a:xfrm rot="-5400000" flipH="1">
            <a:off x="563747" y="2068298"/>
            <a:ext cx="1518899" cy="92549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hape 14"/>
          <p:cNvSpPr/>
          <p:nvPr/>
        </p:nvSpPr>
        <p:spPr>
          <a:xfrm rot="5400000">
            <a:off x="-253698" y="2260564"/>
            <a:ext cx="1297199" cy="7899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Shape 15"/>
          <p:cNvSpPr/>
          <p:nvPr/>
        </p:nvSpPr>
        <p:spPr>
          <a:xfrm rot="-5400000">
            <a:off x="-192598" y="1950592"/>
            <a:ext cx="985799" cy="6006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6"/>
          <p:cNvSpPr/>
          <p:nvPr/>
        </p:nvSpPr>
        <p:spPr>
          <a:xfrm rot="5400000" flipH="1">
            <a:off x="7217674" y="1270025"/>
            <a:ext cx="2394600" cy="1458899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Shape 17"/>
          <p:cNvSpPr/>
          <p:nvPr/>
        </p:nvSpPr>
        <p:spPr>
          <a:xfrm rot="-5400000">
            <a:off x="7922499" y="2744289"/>
            <a:ext cx="1518600" cy="925499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Shape 18"/>
          <p:cNvSpPr/>
          <p:nvPr/>
        </p:nvSpPr>
        <p:spPr>
          <a:xfrm rot="-5400000" flipH="1">
            <a:off x="7315902" y="2802274"/>
            <a:ext cx="1027799" cy="6261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9"/>
          <p:cNvSpPr/>
          <p:nvPr/>
        </p:nvSpPr>
        <p:spPr>
          <a:xfrm rot="-5400000" flipH="1">
            <a:off x="6337825" y="578874"/>
            <a:ext cx="1520099" cy="92609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067087" y="1650547"/>
            <a:ext cx="5972100" cy="2764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grpSp>
        <p:nvGrpSpPr>
          <p:cNvPr id="49" name="Shape 49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50" name="Shape 50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Shape 55"/>
          <p:cNvGrpSpPr/>
          <p:nvPr/>
        </p:nvGrpSpPr>
        <p:grpSpPr>
          <a:xfrm>
            <a:off x="3" y="2738679"/>
            <a:ext cx="722479" cy="2404814"/>
            <a:chOff x="3" y="2750304"/>
            <a:chExt cx="722479" cy="2404814"/>
          </a:xfrm>
        </p:grpSpPr>
        <p:sp>
          <p:nvSpPr>
            <p:cNvPr id="56" name="Shape 56"/>
            <p:cNvSpPr/>
            <p:nvPr/>
          </p:nvSpPr>
          <p:spPr>
            <a:xfrm rot="5400000" flipH="1">
              <a:off x="-231667" y="3341328"/>
              <a:ext cx="1185900" cy="7223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 rot="5400000">
              <a:off x="-158106" y="3063819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Shape 58"/>
            <p:cNvSpPr/>
            <p:nvPr/>
          </p:nvSpPr>
          <p:spPr>
            <a:xfrm rot="-5400000" flipH="1">
              <a:off x="-173394" y="4440518"/>
              <a:ext cx="888000" cy="5411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Shape 59"/>
            <p:cNvSpPr/>
            <p:nvPr/>
          </p:nvSpPr>
          <p:spPr>
            <a:xfrm rot="-5400000">
              <a:off x="-120146" y="2870454"/>
              <a:ext cx="614699" cy="374399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Shape 60"/>
            <p:cNvSpPr/>
            <p:nvPr/>
          </p:nvSpPr>
          <p:spPr>
            <a:xfrm rot="-5400000" flipH="1">
              <a:off x="228055" y="4058303"/>
              <a:ext cx="614399" cy="3743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067100" y="1706950"/>
            <a:ext cx="2977800" cy="3218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4224148" y="1706950"/>
            <a:ext cx="2977800" cy="3218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grpSp>
        <p:nvGrpSpPr>
          <p:cNvPr id="65" name="Shape 65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66" name="Shape 66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Shape 69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Shape 71"/>
          <p:cNvGrpSpPr/>
          <p:nvPr/>
        </p:nvGrpSpPr>
        <p:grpSpPr>
          <a:xfrm>
            <a:off x="3" y="2738679"/>
            <a:ext cx="722479" cy="2404814"/>
            <a:chOff x="3" y="2750304"/>
            <a:chExt cx="722479" cy="2404814"/>
          </a:xfrm>
        </p:grpSpPr>
        <p:sp>
          <p:nvSpPr>
            <p:cNvPr id="72" name="Shape 72"/>
            <p:cNvSpPr/>
            <p:nvPr/>
          </p:nvSpPr>
          <p:spPr>
            <a:xfrm rot="5400000" flipH="1">
              <a:off x="-231667" y="3341328"/>
              <a:ext cx="1185900" cy="7223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 rot="5400000">
              <a:off x="-158106" y="3063819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 rot="-5400000" flipH="1">
              <a:off x="-173394" y="4440518"/>
              <a:ext cx="888000" cy="5411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-120146" y="2870454"/>
              <a:ext cx="614699" cy="374399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 rot="-5400000" flipH="1">
              <a:off x="228055" y="4058303"/>
              <a:ext cx="614399" cy="3743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1067100" y="1676800"/>
            <a:ext cx="2024100" cy="3248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3194800" y="1676800"/>
            <a:ext cx="2024100" cy="3248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3"/>
          </p:nvPr>
        </p:nvSpPr>
        <p:spPr>
          <a:xfrm>
            <a:off x="5322501" y="1676800"/>
            <a:ext cx="2024100" cy="3248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grpSp>
        <p:nvGrpSpPr>
          <p:cNvPr id="82" name="Shape 82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83" name="Shape 83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Shape 88"/>
          <p:cNvGrpSpPr/>
          <p:nvPr/>
        </p:nvGrpSpPr>
        <p:grpSpPr>
          <a:xfrm>
            <a:off x="3" y="2738679"/>
            <a:ext cx="722479" cy="2404814"/>
            <a:chOff x="3" y="2750304"/>
            <a:chExt cx="722479" cy="2404814"/>
          </a:xfrm>
        </p:grpSpPr>
        <p:sp>
          <p:nvSpPr>
            <p:cNvPr id="89" name="Shape 89"/>
            <p:cNvSpPr/>
            <p:nvPr/>
          </p:nvSpPr>
          <p:spPr>
            <a:xfrm rot="5400000" flipH="1">
              <a:off x="-231667" y="3341328"/>
              <a:ext cx="1185900" cy="7223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 rot="5400000">
              <a:off x="-158106" y="3063819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 rot="-5400000" flipH="1">
              <a:off x="-173394" y="4440518"/>
              <a:ext cx="888000" cy="5411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 rot="-5400000">
              <a:off x="-120146" y="2870454"/>
              <a:ext cx="614699" cy="374399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 rot="-5400000" flipH="1">
              <a:off x="228055" y="4058303"/>
              <a:ext cx="614399" cy="3743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grpSp>
        <p:nvGrpSpPr>
          <p:cNvPr id="96" name="Shape 96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97" name="Shape 97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Shape 102"/>
          <p:cNvGrpSpPr/>
          <p:nvPr/>
        </p:nvGrpSpPr>
        <p:grpSpPr>
          <a:xfrm>
            <a:off x="3" y="2738679"/>
            <a:ext cx="722479" cy="2404814"/>
            <a:chOff x="3" y="2750304"/>
            <a:chExt cx="722479" cy="2404814"/>
          </a:xfrm>
        </p:grpSpPr>
        <p:sp>
          <p:nvSpPr>
            <p:cNvPr id="103" name="Shape 103"/>
            <p:cNvSpPr/>
            <p:nvPr/>
          </p:nvSpPr>
          <p:spPr>
            <a:xfrm rot="5400000" flipH="1">
              <a:off x="-231667" y="3341328"/>
              <a:ext cx="1185900" cy="7223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Shape 104"/>
            <p:cNvSpPr/>
            <p:nvPr/>
          </p:nvSpPr>
          <p:spPr>
            <a:xfrm rot="5400000">
              <a:off x="-158106" y="3063819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 rot="-5400000" flipH="1">
              <a:off x="-173394" y="4440518"/>
              <a:ext cx="888000" cy="5411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 rot="-5400000">
              <a:off x="-120146" y="2870454"/>
              <a:ext cx="614699" cy="374399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 rot="-5400000" flipH="1">
              <a:off x="228055" y="4058303"/>
              <a:ext cx="614399" cy="3743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Shape 123"/>
          <p:cNvGrpSpPr/>
          <p:nvPr/>
        </p:nvGrpSpPr>
        <p:grpSpPr>
          <a:xfrm>
            <a:off x="7934862" y="4"/>
            <a:ext cx="1209178" cy="2774602"/>
            <a:chOff x="7395202" y="-6"/>
            <a:chExt cx="1748884" cy="4013021"/>
          </a:xfrm>
        </p:grpSpPr>
        <p:sp>
          <p:nvSpPr>
            <p:cNvPr id="124" name="Shape 124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Shape 127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Shape 129"/>
          <p:cNvGrpSpPr/>
          <p:nvPr/>
        </p:nvGrpSpPr>
        <p:grpSpPr>
          <a:xfrm>
            <a:off x="0" y="2232486"/>
            <a:ext cx="874633" cy="2911267"/>
            <a:chOff x="3" y="2750304"/>
            <a:chExt cx="722479" cy="2404814"/>
          </a:xfrm>
        </p:grpSpPr>
        <p:sp>
          <p:nvSpPr>
            <p:cNvPr id="130" name="Shape 130"/>
            <p:cNvSpPr/>
            <p:nvPr/>
          </p:nvSpPr>
          <p:spPr>
            <a:xfrm rot="5400000" flipH="1">
              <a:off x="-231667" y="3341328"/>
              <a:ext cx="1185900" cy="7223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 rot="5400000">
              <a:off x="-158106" y="3063819"/>
              <a:ext cx="808800" cy="4923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Shape 132"/>
            <p:cNvSpPr/>
            <p:nvPr/>
          </p:nvSpPr>
          <p:spPr>
            <a:xfrm rot="-5400000" flipH="1">
              <a:off x="-173394" y="4440518"/>
              <a:ext cx="888000" cy="5411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 rot="-5400000">
              <a:off x="-120146" y="2870454"/>
              <a:ext cx="614699" cy="374399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 rot="-5400000" flipH="1">
              <a:off x="228055" y="4058303"/>
              <a:ext cx="614399" cy="3743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Shape 136"/>
          <p:cNvGrpSpPr/>
          <p:nvPr/>
        </p:nvGrpSpPr>
        <p:grpSpPr>
          <a:xfrm>
            <a:off x="7395202" y="-6"/>
            <a:ext cx="1748884" cy="4013021"/>
            <a:chOff x="7395202" y="-6"/>
            <a:chExt cx="1748884" cy="4013021"/>
          </a:xfrm>
        </p:grpSpPr>
        <p:sp>
          <p:nvSpPr>
            <p:cNvPr id="137" name="Shape 137"/>
            <p:cNvSpPr/>
            <p:nvPr/>
          </p:nvSpPr>
          <p:spPr>
            <a:xfrm rot="5400000" flipH="1">
              <a:off x="7471942" y="406043"/>
              <a:ext cx="2078100" cy="1265999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 rot="5400000" flipH="1">
              <a:off x="7072799" y="1666233"/>
              <a:ext cx="2574299" cy="15681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 rot="-5400000">
              <a:off x="8020586" y="2718091"/>
              <a:ext cx="1396200" cy="8508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 rot="-5400000">
              <a:off x="7178152" y="542729"/>
              <a:ext cx="1110899" cy="676800"/>
            </a:xfrm>
            <a:prstGeom prst="parallelogram">
              <a:avLst>
                <a:gd name="adj" fmla="val 81897"/>
              </a:avLst>
            </a:prstGeom>
            <a:solidFill>
              <a:srgbClr val="FFFFFF">
                <a:alpha val="14229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 rot="-5400000" flipH="1">
              <a:off x="8242800" y="3381814"/>
              <a:ext cx="784500" cy="477899"/>
            </a:xfrm>
            <a:prstGeom prst="parallelogram">
              <a:avLst>
                <a:gd name="adj" fmla="val 81897"/>
              </a:avLst>
            </a:prstGeom>
            <a:solidFill>
              <a:srgbClr val="0066FF">
                <a:alpha val="2269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Shape 142"/>
          <p:cNvSpPr/>
          <p:nvPr/>
        </p:nvSpPr>
        <p:spPr>
          <a:xfrm rot="5400000" flipH="1">
            <a:off x="-479615" y="1845054"/>
            <a:ext cx="2455200" cy="14958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CC3399"/>
              </a:gs>
              <a:gs pos="100000">
                <a:srgbClr val="6699FF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Shape 143"/>
          <p:cNvSpPr/>
          <p:nvPr/>
        </p:nvSpPr>
        <p:spPr>
          <a:xfrm rot="5400000">
            <a:off x="-262151" y="1526812"/>
            <a:ext cx="1340700" cy="816300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33CCCC"/>
              </a:gs>
              <a:gs pos="100000">
                <a:srgbClr val="66FF33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Shape 144"/>
          <p:cNvSpPr/>
          <p:nvPr/>
        </p:nvSpPr>
        <p:spPr>
          <a:xfrm rot="-5400000" flipH="1">
            <a:off x="-358954" y="3663588"/>
            <a:ext cx="1838400" cy="1120499"/>
          </a:xfrm>
          <a:prstGeom prst="parallelogram">
            <a:avLst>
              <a:gd name="adj" fmla="val 81897"/>
            </a:avLst>
          </a:prstGeom>
          <a:gradFill>
            <a:gsLst>
              <a:gs pos="0">
                <a:srgbClr val="FF0066"/>
              </a:gs>
              <a:gs pos="100000">
                <a:srgbClr val="FF9900"/>
              </a:gs>
            </a:gsLst>
            <a:lin ang="5400012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Shape 145"/>
          <p:cNvSpPr/>
          <p:nvPr/>
        </p:nvSpPr>
        <p:spPr>
          <a:xfrm rot="-5400000">
            <a:off x="-199051" y="1206481"/>
            <a:ext cx="1018799" cy="620700"/>
          </a:xfrm>
          <a:prstGeom prst="parallelogram">
            <a:avLst>
              <a:gd name="adj" fmla="val 81897"/>
            </a:avLst>
          </a:prstGeom>
          <a:solidFill>
            <a:srgbClr val="FFFFFF">
              <a:alpha val="14229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/>
          <p:nvPr/>
        </p:nvSpPr>
        <p:spPr>
          <a:xfrm rot="-5400000" flipH="1">
            <a:off x="472233" y="3024660"/>
            <a:ext cx="1271999" cy="775199"/>
          </a:xfrm>
          <a:prstGeom prst="parallelogram">
            <a:avLst>
              <a:gd name="adj" fmla="val 81897"/>
            </a:avLst>
          </a:prstGeom>
          <a:solidFill>
            <a:srgbClr val="0066FF">
              <a:alpha val="2269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F3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Hind"/>
              <a:buNone/>
              <a:defRPr sz="3000" b="1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67087" y="1650547"/>
            <a:ext cx="5972100" cy="276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1pPr>
            <a:lvl2pPr lvl="1">
              <a:spcBef>
                <a:spcPts val="48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2pPr>
            <a:lvl3pPr lvl="2">
              <a:spcBef>
                <a:spcPts val="48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3pPr>
            <a:lvl4pPr lvl="3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4pPr>
            <a:lvl5pPr lvl="4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5pPr>
            <a:lvl6pPr lvl="5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6pPr>
            <a:lvl7pPr lvl="6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7pPr>
            <a:lvl8pPr lvl="7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›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8pPr>
            <a:lvl9pPr lvl="8">
              <a:spcBef>
                <a:spcPts val="360"/>
              </a:spcBef>
              <a:buClr>
                <a:srgbClr val="1C4587"/>
              </a:buClr>
              <a:buSzPct val="100000"/>
              <a:buFont typeface="Hind"/>
              <a:buChar char="»"/>
              <a:defRPr sz="2400">
                <a:solidFill>
                  <a:srgbClr val="FFFFFF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ctrTitle"/>
          </p:nvPr>
        </p:nvSpPr>
        <p:spPr>
          <a:xfrm>
            <a:off x="2328150" y="1991825"/>
            <a:ext cx="4487700" cy="1159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MX" sz="3600" dirty="0" smtClean="0">
                <a:latin typeface="PMingLiU-ExtB" pitchFamily="18" charset="-120"/>
                <a:ea typeface="PMingLiU-ExtB" pitchFamily="18" charset="-120"/>
              </a:rPr>
              <a:t>LA CONCEPCIÓN DEMOCRÁTICA.</a:t>
            </a:r>
            <a:br>
              <a:rPr lang="es-MX" sz="3600" dirty="0" smtClean="0">
                <a:latin typeface="PMingLiU-ExtB" pitchFamily="18" charset="-120"/>
                <a:ea typeface="PMingLiU-ExtB" pitchFamily="18" charset="-120"/>
              </a:rPr>
            </a:br>
            <a:r>
              <a:rPr lang="es-MX" sz="3600" dirty="0" smtClean="0">
                <a:latin typeface="PMingLiU-ExtB" pitchFamily="18" charset="-120"/>
                <a:ea typeface="PMingLiU-ExtB" pitchFamily="18" charset="-120"/>
              </a:rPr>
              <a:t>JOHN DEWEY.</a:t>
            </a:r>
            <a:endParaRPr lang="en" sz="3600" dirty="0">
              <a:latin typeface="PMingLiU-ExtB" pitchFamily="18" charset="-120"/>
              <a:ea typeface="PMingLiU-ExtB" pitchFamily="18" charset="-12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355976" y="3795886"/>
            <a:ext cx="30243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POR: </a:t>
            </a:r>
            <a:r>
              <a:rPr lang="es-MX" dirty="0" smtClean="0">
                <a:solidFill>
                  <a:srgbClr val="FFC000"/>
                </a:solidFill>
              </a:rPr>
              <a:t>Salma Michelle Rodríguez Santamaría.</a:t>
            </a:r>
          </a:p>
          <a:p>
            <a:endParaRPr lang="es-MX" dirty="0" smtClean="0">
              <a:solidFill>
                <a:srgbClr val="FFC000"/>
              </a:solidFill>
            </a:endParaRPr>
          </a:p>
          <a:p>
            <a:r>
              <a:rPr lang="es-MX" b="1" dirty="0" smtClean="0">
                <a:solidFill>
                  <a:srgbClr val="C00000"/>
                </a:solidFill>
              </a:rPr>
              <a:t>Asesor: </a:t>
            </a:r>
            <a:r>
              <a:rPr lang="es-MX" dirty="0" smtClean="0">
                <a:solidFill>
                  <a:srgbClr val="FFC000"/>
                </a:solidFill>
              </a:rPr>
              <a:t>Axel Francisco Díaz Alcantar.</a:t>
            </a:r>
            <a:endParaRPr lang="es-MX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1115616" y="195486"/>
            <a:ext cx="5972100" cy="93924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400" dirty="0" smtClean="0">
                <a:latin typeface="French Script MT" pitchFamily="66" charset="0"/>
              </a:rPr>
              <a:t>La educación como función social.</a:t>
            </a:r>
            <a:endParaRPr lang="en" sz="4400" dirty="0">
              <a:latin typeface="French Script MT" pitchFamily="66" charset="0"/>
            </a:endParaRPr>
          </a:p>
        </p:txBody>
      </p:sp>
      <p:sp>
        <p:nvSpPr>
          <p:cNvPr id="157" name="Shape 157"/>
          <p:cNvSpPr txBox="1">
            <a:spLocks noGrp="1"/>
          </p:cNvSpPr>
          <p:nvPr>
            <p:ph type="body" idx="2"/>
          </p:nvPr>
        </p:nvSpPr>
        <p:spPr>
          <a:xfrm>
            <a:off x="1043608" y="1203598"/>
            <a:ext cx="6373199" cy="826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MX" sz="1200" dirty="0" smtClean="0"/>
              <a:t>Asegura la dirección y desarrollo de los seres inmaduros mediante su participación en la vida del grupo al que pertenecen.</a:t>
            </a:r>
            <a:endParaRPr lang="en" sz="1200" dirty="0"/>
          </a:p>
        </p:txBody>
      </p:sp>
      <p:sp>
        <p:nvSpPr>
          <p:cNvPr id="158" name="Shape 158"/>
          <p:cNvSpPr txBox="1">
            <a:spLocks noGrp="1"/>
          </p:cNvSpPr>
          <p:nvPr>
            <p:ph type="body" idx="2"/>
          </p:nvPr>
        </p:nvSpPr>
        <p:spPr>
          <a:xfrm>
            <a:off x="755576" y="2211710"/>
            <a:ext cx="2924700" cy="184092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 smtClean="0">
                <a:solidFill>
                  <a:srgbClr val="FFCC00"/>
                </a:solidFill>
              </a:rPr>
              <a:t>L</a:t>
            </a:r>
            <a:r>
              <a:rPr lang="en" sz="1200" b="1" dirty="0" smtClean="0">
                <a:solidFill>
                  <a:srgbClr val="FFCC00"/>
                </a:solidFill>
              </a:rPr>
              <a:t>a educación variará con la cualidad de vida que prevalezca en el grupo.</a:t>
            </a:r>
            <a:endParaRPr lang="en" sz="1200" b="1" dirty="0">
              <a:solidFill>
                <a:srgbClr val="FFCC00"/>
              </a:solidFill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xfrm>
            <a:off x="4283968" y="2211710"/>
            <a:ext cx="3257699" cy="5447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 smtClean="0">
                <a:solidFill>
                  <a:srgbClr val="FF6600"/>
                </a:solidFill>
              </a:rPr>
              <a:t>L</a:t>
            </a:r>
            <a:r>
              <a:rPr lang="en" sz="1200" b="1" dirty="0" smtClean="0">
                <a:solidFill>
                  <a:srgbClr val="FF6600"/>
                </a:solidFill>
              </a:rPr>
              <a:t>a sociedad no solo cambia.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en" sz="1200" b="1" dirty="0" smtClean="0">
              <a:solidFill>
                <a:srgbClr val="FF6600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en" sz="1200" b="1" dirty="0" smtClean="0">
              <a:solidFill>
                <a:srgbClr val="FF6600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en" sz="1200" b="1" dirty="0" smtClean="0">
              <a:solidFill>
                <a:srgbClr val="FF6600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en" sz="1200" b="1" dirty="0">
              <a:solidFill>
                <a:srgbClr val="FF660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4572000" y="2571750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6084168" y="2571750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4067944" y="3363838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s-MX" dirty="0" smtClean="0">
                <a:solidFill>
                  <a:srgbClr val="92D050"/>
                </a:solidFill>
              </a:rPr>
              <a:t>Poseerá normas y métodos</a:t>
            </a:r>
            <a:endParaRPr lang="es-MX" dirty="0">
              <a:solidFill>
                <a:srgbClr val="92D05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940152" y="3219822"/>
            <a:ext cx="151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s-MX" dirty="0" smtClean="0">
                <a:solidFill>
                  <a:srgbClr val="92D050"/>
                </a:solidFill>
              </a:rPr>
              <a:t>Durará dependiendo de sus propias costumbres</a:t>
            </a:r>
            <a:endParaRPr lang="es-MX" dirty="0">
              <a:solidFill>
                <a:srgbClr val="92D050"/>
              </a:solidFill>
            </a:endParaRPr>
          </a:p>
        </p:txBody>
      </p:sp>
      <p:pic>
        <p:nvPicPr>
          <p:cNvPr id="55298" name="Picture 2" descr="Resultado de imagen para la educacion como funcion soci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600" y="2859782"/>
            <a:ext cx="2353072" cy="1662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971600" y="123478"/>
            <a:ext cx="5972100" cy="91556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MX" sz="3600" dirty="0" smtClean="0">
                <a:latin typeface="French Script MT" pitchFamily="66" charset="0"/>
              </a:rPr>
              <a:t>L</a:t>
            </a:r>
            <a:r>
              <a:rPr lang="en" sz="3600" dirty="0" smtClean="0">
                <a:latin typeface="French Script MT" pitchFamily="66" charset="0"/>
              </a:rPr>
              <a:t>as implicaciones de la asociación humana.</a:t>
            </a:r>
            <a:endParaRPr lang="en" sz="3600" dirty="0">
              <a:latin typeface="French Script MT" pitchFamily="66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39752" y="1059582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F0"/>
                </a:solidFill>
              </a:rPr>
              <a:t>Asociadas a una comunidad general y compenetrada de acción y pensamiento.</a:t>
            </a:r>
            <a:endParaRPr lang="es-MX" dirty="0">
              <a:solidFill>
                <a:srgbClr val="00B0F0"/>
              </a:solidFill>
            </a:endParaRPr>
          </a:p>
        </p:txBody>
      </p:sp>
      <p:sp>
        <p:nvSpPr>
          <p:cNvPr id="10" name="9 Conector"/>
          <p:cNvSpPr/>
          <p:nvPr/>
        </p:nvSpPr>
        <p:spPr>
          <a:xfrm>
            <a:off x="611560" y="2139702"/>
            <a:ext cx="1944216" cy="208823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Conector"/>
          <p:cNvSpPr/>
          <p:nvPr/>
        </p:nvSpPr>
        <p:spPr>
          <a:xfrm>
            <a:off x="2267744" y="2067694"/>
            <a:ext cx="1944216" cy="208823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Conector"/>
          <p:cNvSpPr/>
          <p:nvPr/>
        </p:nvSpPr>
        <p:spPr>
          <a:xfrm>
            <a:off x="3995936" y="2067694"/>
            <a:ext cx="1944216" cy="208823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Conector"/>
          <p:cNvSpPr/>
          <p:nvPr/>
        </p:nvSpPr>
        <p:spPr>
          <a:xfrm>
            <a:off x="5724128" y="2067694"/>
            <a:ext cx="1944216" cy="208823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CuadroTexto"/>
          <p:cNvSpPr txBox="1"/>
          <p:nvPr/>
        </p:nvSpPr>
        <p:spPr>
          <a:xfrm>
            <a:off x="899592" y="2283718"/>
            <a:ext cx="1440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>
                <a:latin typeface="Century Gothic" pitchFamily="34" charset="0"/>
              </a:rPr>
              <a:t>GRUPOS MENORES</a:t>
            </a:r>
          </a:p>
          <a:p>
            <a:pPr>
              <a:buBlip>
                <a:blip r:embed="rId3"/>
              </a:buBlip>
            </a:pPr>
            <a:r>
              <a:rPr lang="es-MX" sz="1200" dirty="0" smtClean="0">
                <a:latin typeface="Century Gothic" pitchFamily="34" charset="0"/>
              </a:rPr>
              <a:t>Asociaciones industriales</a:t>
            </a:r>
          </a:p>
          <a:p>
            <a:pPr>
              <a:buBlip>
                <a:blip r:embed="rId3"/>
              </a:buBlip>
            </a:pPr>
            <a:r>
              <a:rPr lang="es-MX" sz="1200" dirty="0" smtClean="0">
                <a:latin typeface="Century Gothic" pitchFamily="34" charset="0"/>
              </a:rPr>
              <a:t>Científicas </a:t>
            </a:r>
          </a:p>
          <a:p>
            <a:pPr>
              <a:buBlip>
                <a:blip r:embed="rId3"/>
              </a:buBlip>
            </a:pPr>
            <a:r>
              <a:rPr lang="es-MX" sz="1200" dirty="0" smtClean="0">
                <a:latin typeface="Century Gothic" pitchFamily="34" charset="0"/>
              </a:rPr>
              <a:t>religiosas</a:t>
            </a:r>
          </a:p>
          <a:p>
            <a:endParaRPr lang="es-MX" sz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483768" y="2283718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s-MX" sz="1200" b="1" dirty="0" smtClean="0"/>
              <a:t>PARTIDOS POLÍTICOS </a:t>
            </a:r>
            <a:r>
              <a:rPr lang="es-MX" sz="1200" dirty="0" smtClean="0"/>
              <a:t>Gentes de sociedad </a:t>
            </a:r>
          </a:p>
          <a:p>
            <a:pPr>
              <a:buBlip>
                <a:blip r:embed="rId4"/>
              </a:buBlip>
            </a:pPr>
            <a:r>
              <a:rPr lang="es-MX" sz="1200" dirty="0" smtClean="0"/>
              <a:t>Corrillos</a:t>
            </a:r>
          </a:p>
          <a:p>
            <a:pPr>
              <a:buBlip>
                <a:blip r:embed="rId4"/>
              </a:buBlip>
            </a:pPr>
            <a:r>
              <a:rPr lang="es-MX" sz="1200" dirty="0" smtClean="0"/>
              <a:t>Corporaciones</a:t>
            </a:r>
          </a:p>
          <a:p>
            <a:pPr>
              <a:buBlip>
                <a:blip r:embed="rId4"/>
              </a:buBlip>
            </a:pPr>
            <a:r>
              <a:rPr lang="es-MX" sz="1200" dirty="0" smtClean="0"/>
              <a:t>Sociedades en comandita</a:t>
            </a:r>
            <a:endParaRPr lang="es-MX" sz="12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355976" y="2211710"/>
            <a:ext cx="14401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DIVERSIDAD DE POBLACIÓN</a:t>
            </a:r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Lenguas</a:t>
            </a:r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Religiones</a:t>
            </a:r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Códigos morales</a:t>
            </a:r>
          </a:p>
          <a:p>
            <a:pPr>
              <a:buFont typeface="Wingdings" pitchFamily="2" charset="2"/>
              <a:buChar char="Ø"/>
            </a:pPr>
            <a:r>
              <a:rPr lang="es-MX" dirty="0" smtClean="0"/>
              <a:t>tradiciones</a:t>
            </a:r>
            <a:endParaRPr lang="es-MX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12160" y="2355726"/>
            <a:ext cx="15841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LA SOCIEDAD</a:t>
            </a:r>
          </a:p>
          <a:p>
            <a:pPr>
              <a:buBlip>
                <a:blip r:embed="rId5"/>
              </a:buBlip>
            </a:pPr>
            <a:r>
              <a:rPr lang="es-MX" dirty="0" smtClean="0"/>
              <a:t>Propósito y bienestar</a:t>
            </a:r>
          </a:p>
          <a:p>
            <a:pPr>
              <a:buBlip>
                <a:blip r:embed="rId5"/>
              </a:buBlip>
            </a:pPr>
            <a:r>
              <a:rPr lang="es-MX" dirty="0" smtClean="0"/>
              <a:t>Lealtad a los fines públicos</a:t>
            </a:r>
          </a:p>
          <a:p>
            <a:pPr>
              <a:buBlip>
                <a:blip r:embed="rId5"/>
              </a:buBlip>
            </a:pPr>
            <a:r>
              <a:rPr lang="es-MX" dirty="0" smtClean="0"/>
              <a:t>La reciprocidad de simpatía. </a:t>
            </a:r>
            <a:endParaRPr lang="es-MX" dirty="0"/>
          </a:p>
        </p:txBody>
      </p:sp>
      <p:sp>
        <p:nvSpPr>
          <p:cNvPr id="19" name="18 CuadroTexto"/>
          <p:cNvSpPr txBox="1"/>
          <p:nvPr/>
        </p:nvSpPr>
        <p:spPr>
          <a:xfrm>
            <a:off x="1835696" y="4299942"/>
            <a:ext cx="5328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F0"/>
                </a:solidFill>
              </a:rPr>
              <a:t>Toda educación dada por un grupo tiende a socializar  a sus miembros, pero la calidad y el valor de socialización depende de los hábitos y aspiraciones de los grupos.</a:t>
            </a:r>
            <a:endParaRPr lang="es-MX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971600" y="627534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DIFERENTES GRUPOS SOCIALES.</a:t>
            </a:r>
            <a:endParaRPr lang="en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051720" y="4011910"/>
            <a:ext cx="4176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 encuentra el interés en  común y cierta cantidad de interacción e intercambio cooperativo con otros grupos.</a:t>
            </a:r>
            <a:endParaRPr lang="es-MX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2530" name="Picture 2" descr="Resultado de imagen para entorno familiar dibuj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2211710"/>
            <a:ext cx="2123728" cy="1471001"/>
          </a:xfrm>
          <a:prstGeom prst="parallelogram">
            <a:avLst/>
          </a:prstGeom>
          <a:noFill/>
        </p:spPr>
      </p:pic>
      <p:pic>
        <p:nvPicPr>
          <p:cNvPr id="22532" name="Picture 4" descr="Resultado de imagen para entorno escolar dibujo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080" y="1635646"/>
            <a:ext cx="2502421" cy="2287532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/>
        </p:nvSpPr>
        <p:spPr>
          <a:xfrm>
            <a:off x="1259632" y="163564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FAMILIAR</a:t>
            </a:r>
            <a:endParaRPr lang="es-MX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364088" y="149163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EDUCATIVO</a:t>
            </a:r>
            <a:endParaRPr lang="es-MX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ctrTitle" idx="4294967295"/>
          </p:nvPr>
        </p:nvSpPr>
        <p:spPr>
          <a:xfrm>
            <a:off x="2411760" y="267494"/>
            <a:ext cx="4520846" cy="54334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 smtClean="0"/>
              <a:t>EL IDEAL DEMOCRÁTICO.</a:t>
            </a:r>
            <a:endParaRPr lang="en" sz="2400" dirty="0"/>
          </a:p>
        </p:txBody>
      </p:sp>
      <p:sp>
        <p:nvSpPr>
          <p:cNvPr id="166" name="Shape 166"/>
          <p:cNvSpPr txBox="1">
            <a:spLocks noGrp="1"/>
          </p:cNvSpPr>
          <p:nvPr>
            <p:ph type="subTitle" idx="4294967295"/>
          </p:nvPr>
        </p:nvSpPr>
        <p:spPr>
          <a:xfrm>
            <a:off x="2483768" y="1491630"/>
            <a:ext cx="4939199" cy="1451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s-MX" sz="2000" b="1" dirty="0" smtClean="0">
                <a:solidFill>
                  <a:srgbClr val="33CCFF"/>
                </a:solidFill>
              </a:rPr>
              <a:t>R</a:t>
            </a:r>
            <a:r>
              <a:rPr lang="en" sz="2000" b="1" dirty="0" smtClean="0">
                <a:solidFill>
                  <a:srgbClr val="33CCFF"/>
                </a:solidFill>
              </a:rPr>
              <a:t>econocimiento de los intereses mutuos como un factor de control social.</a:t>
            </a: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endParaRPr lang="en" sz="2000" b="1" dirty="0" smtClean="0">
              <a:solidFill>
                <a:srgbClr val="33CCFF"/>
              </a:solidFill>
            </a:endParaRP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endParaRPr lang="en" sz="2000" b="1" dirty="0" smtClean="0">
              <a:solidFill>
                <a:srgbClr val="33CCFF"/>
              </a:solidFill>
            </a:endParaRP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n" sz="2000" b="1" dirty="0" smtClean="0">
                <a:solidFill>
                  <a:srgbClr val="33CCFF"/>
                </a:solidFill>
              </a:rPr>
              <a:t>Interacción libre entre los grupos sociales (cambio en los habitos sociales)</a:t>
            </a:r>
          </a:p>
          <a:p>
            <a:pPr lvl="0" rtl="0">
              <a:spcBef>
                <a:spcPts val="0"/>
              </a:spcBef>
              <a:buNone/>
            </a:pPr>
            <a:endParaRPr lang="en" b="1" dirty="0" smtClean="0">
              <a:solidFill>
                <a:srgbClr val="33CCFF"/>
              </a:solidFill>
            </a:endParaRPr>
          </a:p>
        </p:txBody>
      </p:sp>
      <p:pic>
        <p:nvPicPr>
          <p:cNvPr id="6" name="Shape 167" descr="10.jpg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5400000">
            <a:off x="-584050" y="584051"/>
            <a:ext cx="3291830" cy="2123729"/>
          </a:xfrm>
          <a:prstGeom prst="parallelogram">
            <a:avLst>
              <a:gd name="adj" fmla="val 63779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067087" y="912850"/>
            <a:ext cx="5972100" cy="635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 FILOSOFÍA PLATÓNICA DE LA EDUCACIÓN</a:t>
            </a:r>
            <a:endParaRPr lang="en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1067087" y="1650547"/>
            <a:ext cx="5972100" cy="2764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dirty="0" smtClean="0"/>
              <a:t>Sociedad organizada por su naturaleza de aptitud</a:t>
            </a:r>
          </a:p>
          <a:p>
            <a:pPr marL="457200" lvl="0" indent="-228600" rtl="0">
              <a:spcBef>
                <a:spcPts val="0"/>
              </a:spcBef>
            </a:pPr>
            <a:endParaRPr lang="en" dirty="0" smtClean="0"/>
          </a:p>
          <a:p>
            <a:pPr marL="457200" lvl="0" indent="-228600" rtl="0">
              <a:spcBef>
                <a:spcPts val="0"/>
              </a:spcBef>
            </a:pPr>
            <a:r>
              <a:rPr lang="es-MX" dirty="0" smtClean="0"/>
              <a:t>F</a:t>
            </a:r>
            <a:r>
              <a:rPr lang="en" dirty="0" smtClean="0"/>
              <a:t>unción de la educación es descrubrir aptitudes y adiestrarlas  progresivamente para el uso social.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179512" y="1923678"/>
            <a:ext cx="2977800" cy="129502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s-MX" dirty="0" smtClean="0"/>
              <a:t>E</a:t>
            </a:r>
            <a:r>
              <a:rPr lang="en" dirty="0" smtClean="0"/>
              <a:t>stado ideal</a:t>
            </a:r>
          </a:p>
          <a:p>
            <a:pPr lvl="0" rtl="0">
              <a:spcBef>
                <a:spcPts val="0"/>
              </a:spcBef>
              <a:buNone/>
            </a:pPr>
            <a:endParaRPr lang="en" dirty="0" smtClean="0"/>
          </a:p>
        </p:txBody>
      </p:sp>
      <p:sp>
        <p:nvSpPr>
          <p:cNvPr id="208" name="Shape 208"/>
          <p:cNvSpPr txBox="1">
            <a:spLocks noGrp="1"/>
          </p:cNvSpPr>
          <p:nvPr>
            <p:ph type="body" idx="2"/>
          </p:nvPr>
        </p:nvSpPr>
        <p:spPr>
          <a:xfrm>
            <a:off x="5220072" y="1851670"/>
            <a:ext cx="2977800" cy="136815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n" b="1" dirty="0" smtClean="0"/>
              <a:t>La posesión del poder gobernante del estado</a:t>
            </a:r>
            <a:endParaRPr lang="en" b="1" dirty="0"/>
          </a:p>
        </p:txBody>
      </p:sp>
      <p:pic>
        <p:nvPicPr>
          <p:cNvPr id="40962" name="Picture 2" descr="Resultado de imagen para estado ideal de platon"/>
          <p:cNvPicPr>
            <a:picLocks noChangeAspect="1" noChangeArrowheads="1"/>
          </p:cNvPicPr>
          <p:nvPr/>
        </p:nvPicPr>
        <p:blipFill>
          <a:blip r:embed="rId4"/>
          <a:srcRect l="75022" t="48091" r="4780" b="15360"/>
          <a:stretch>
            <a:fillRect/>
          </a:stretch>
        </p:blipFill>
        <p:spPr bwMode="auto">
          <a:xfrm>
            <a:off x="2555776" y="1686475"/>
            <a:ext cx="2736304" cy="2253427"/>
          </a:xfrm>
          <a:prstGeom prst="pentagon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211960" y="195486"/>
            <a:ext cx="2855399" cy="1725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 smtClean="0"/>
              <a:t>EL IDEAL INDIVIDUALISTA DEL SIGLO XIII</a:t>
            </a:r>
            <a:endParaRPr lang="en" sz="2400" dirty="0"/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283968" y="2211710"/>
            <a:ext cx="2855399" cy="1394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s-MX" sz="1400" dirty="0" smtClean="0"/>
              <a:t>D</a:t>
            </a:r>
            <a:r>
              <a:rPr lang="en" sz="1400" dirty="0" smtClean="0"/>
              <a:t>iversidad  del talento individual</a:t>
            </a: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s-MX" sz="1400" dirty="0" smtClean="0"/>
              <a:t>N</a:t>
            </a:r>
            <a:r>
              <a:rPr lang="en" sz="1400" dirty="0" smtClean="0"/>
              <a:t>ecesidad del lbre desarrollo de la indviualidad </a:t>
            </a: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endParaRPr lang="en" sz="1400" dirty="0" smtClean="0"/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s-MX" sz="1400" dirty="0" smtClean="0"/>
              <a:t>E</a:t>
            </a:r>
            <a:r>
              <a:rPr lang="en" sz="1400" dirty="0" smtClean="0"/>
              <a:t>l objetivo, el metodo de la instruccion de la disciplina.</a:t>
            </a:r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endParaRPr lang="en" sz="1400" dirty="0" smtClean="0"/>
          </a:p>
          <a:p>
            <a:pPr lvl="0" rtl="0">
              <a:spcBef>
                <a:spcPts val="0"/>
              </a:spcBef>
              <a:buBlip>
                <a:blip r:embed="rId3"/>
              </a:buBlip>
            </a:pPr>
            <a:r>
              <a:rPr lang="en" sz="1400" dirty="0" smtClean="0"/>
              <a:t>“dar a la naturaleza plena libertad de acción era sustituir un orden social artificial, corrompido e inequitativo por un nuevo y mejor reino de la humanidad.”</a:t>
            </a:r>
            <a:endParaRPr lang="en" sz="1400" dirty="0"/>
          </a:p>
        </p:txBody>
      </p:sp>
      <p:pic>
        <p:nvPicPr>
          <p:cNvPr id="223" name="Shape 223" descr="2.jpg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5400000">
            <a:off x="596300" y="1322142"/>
            <a:ext cx="3904499" cy="2598266"/>
          </a:xfrm>
          <a:prstGeom prst="snip2DiagRect">
            <a:avLst>
              <a:gd name="adj1" fmla="val 0"/>
              <a:gd name="adj2" fmla="val 29927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/>
        </p:nvSpPr>
        <p:spPr>
          <a:xfrm>
            <a:off x="514725" y="1102124"/>
            <a:ext cx="7356634" cy="3504538"/>
          </a:xfrm>
          <a:custGeom>
            <a:avLst/>
            <a:gdLst/>
            <a:ahLst/>
            <a:cxnLst/>
            <a:rect l="0" t="0" r="0" b="0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0066FF">
              <a:alpha val="2269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1134000" y="223330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FFCC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/>
          <p:nvPr/>
        </p:nvSpPr>
        <p:spPr>
          <a:xfrm>
            <a:off x="2709700" y="3427125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33CC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3544825" y="2040525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FF66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6104075" y="249945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33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6713550" y="4028850"/>
            <a:ext cx="144600" cy="144600"/>
          </a:xfrm>
          <a:prstGeom prst="mathMultiply">
            <a:avLst>
              <a:gd name="adj1" fmla="val 23520"/>
            </a:avLst>
          </a:prstGeom>
          <a:solidFill>
            <a:srgbClr val="6699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1259632" y="1275606"/>
            <a:ext cx="5972100" cy="2004151"/>
          </a:xfrm>
        </p:spPr>
        <p:txBody>
          <a:bodyPr/>
          <a:lstStyle/>
          <a:p>
            <a:r>
              <a:rPr lang="es-MX" sz="2000" dirty="0" smtClean="0"/>
              <a:t>“LA LEY NATURAL DEBÍA OBTENER EL MISMO RESULTADO EN LAS RELACIONES HUMANAS CON SOLO QUE LOS HOMBRES SE LIBRARAN DE LAS RESTRICCIONES COERCITIVAS ARTIFICIALMENTE IMPUESTAS POR LOS HOMBRES MISMOS. “</a:t>
            </a:r>
            <a:endParaRPr lang="es-MX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Shape 276"/>
          <p:cNvGrpSpPr/>
          <p:nvPr/>
        </p:nvGrpSpPr>
        <p:grpSpPr>
          <a:xfrm rot="10800000" flipH="1">
            <a:off x="4427984" y="2427734"/>
            <a:ext cx="821730" cy="1228759"/>
            <a:chOff x="4171678" y="1802747"/>
            <a:chExt cx="821730" cy="1228759"/>
          </a:xfrm>
        </p:grpSpPr>
        <p:sp>
          <p:nvSpPr>
            <p:cNvPr id="277" name="Shape 277"/>
            <p:cNvSpPr/>
            <p:nvPr/>
          </p:nvSpPr>
          <p:spPr>
            <a:xfrm rot="10800000">
              <a:off x="4171678" y="2413507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Shape 278"/>
            <p:cNvSpPr/>
            <p:nvPr/>
          </p:nvSpPr>
          <p:spPr>
            <a:xfrm flipH="1">
              <a:off x="4171679" y="1802747"/>
              <a:ext cx="821729" cy="617853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CC3399"/>
                </a:gs>
                <a:gs pos="100000">
                  <a:srgbClr val="6699FF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Shape 279"/>
          <p:cNvGrpSpPr/>
          <p:nvPr/>
        </p:nvGrpSpPr>
        <p:grpSpPr>
          <a:xfrm rot="10800000" flipH="1">
            <a:off x="1691680" y="2355726"/>
            <a:ext cx="821729" cy="1228858"/>
            <a:chOff x="1972824" y="1803752"/>
            <a:chExt cx="821729" cy="1228858"/>
          </a:xfrm>
        </p:grpSpPr>
        <p:sp>
          <p:nvSpPr>
            <p:cNvPr id="280" name="Shape 280"/>
            <p:cNvSpPr/>
            <p:nvPr/>
          </p:nvSpPr>
          <p:spPr>
            <a:xfrm rot="10800000">
              <a:off x="1972824" y="2414611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Shape 281"/>
            <p:cNvSpPr/>
            <p:nvPr/>
          </p:nvSpPr>
          <p:spPr>
            <a:xfrm flipH="1">
              <a:off x="1972824" y="1803752"/>
              <a:ext cx="821729" cy="617853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FF0066"/>
                </a:gs>
                <a:gs pos="100000">
                  <a:srgbClr val="FF9900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Shape 282"/>
          <p:cNvGrpSpPr/>
          <p:nvPr/>
        </p:nvGrpSpPr>
        <p:grpSpPr>
          <a:xfrm rot="10800000" flipH="1">
            <a:off x="6732240" y="2499742"/>
            <a:ext cx="821729" cy="1228977"/>
            <a:chOff x="5808538" y="1803695"/>
            <a:chExt cx="821729" cy="1228977"/>
          </a:xfrm>
        </p:grpSpPr>
        <p:sp>
          <p:nvSpPr>
            <p:cNvPr id="283" name="Shape 283"/>
            <p:cNvSpPr/>
            <p:nvPr/>
          </p:nvSpPr>
          <p:spPr>
            <a:xfrm rot="10800000">
              <a:off x="5808538" y="2414672"/>
              <a:ext cx="821700" cy="618000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Shape 284"/>
            <p:cNvSpPr/>
            <p:nvPr/>
          </p:nvSpPr>
          <p:spPr>
            <a:xfrm flipH="1">
              <a:off x="5808538" y="1803695"/>
              <a:ext cx="821729" cy="617853"/>
            </a:xfrm>
            <a:prstGeom prst="parallelogram">
              <a:avLst>
                <a:gd name="adj" fmla="val 81897"/>
              </a:avLst>
            </a:prstGeom>
            <a:gradFill>
              <a:gsLst>
                <a:gs pos="0">
                  <a:srgbClr val="33CCCC"/>
                </a:gs>
                <a:gs pos="100000">
                  <a:srgbClr val="66FF33"/>
                </a:gs>
              </a:gsLst>
              <a:lin ang="5400012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Shape 285"/>
          <p:cNvSpPr txBox="1"/>
          <p:nvPr/>
        </p:nvSpPr>
        <p:spPr>
          <a:xfrm>
            <a:off x="251520" y="2427734"/>
            <a:ext cx="1755539" cy="123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" sz="1800" b="1" dirty="0" smtClean="0">
                <a:solidFill>
                  <a:srgbClr val="FF6600"/>
                </a:solidFill>
                <a:latin typeface="Hind"/>
                <a:ea typeface="Hind"/>
                <a:cs typeface="Hind"/>
                <a:sym typeface="Hind"/>
              </a:rPr>
              <a:t>EDUCACIÓN</a:t>
            </a:r>
            <a:endParaRPr lang="en" sz="1800" b="1" dirty="0">
              <a:solidFill>
                <a:srgbClr val="FF6600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86" name="Shape 286"/>
          <p:cNvSpPr txBox="1"/>
          <p:nvPr/>
        </p:nvSpPr>
        <p:spPr>
          <a:xfrm>
            <a:off x="2627784" y="2427734"/>
            <a:ext cx="1872000" cy="123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" sz="1800" b="1" dirty="0" smtClean="0">
                <a:solidFill>
                  <a:srgbClr val="6699FF"/>
                </a:solidFill>
                <a:latin typeface="Hind"/>
                <a:ea typeface="Hind"/>
                <a:cs typeface="Hind"/>
                <a:sym typeface="Hind"/>
              </a:rPr>
              <a:t>LIBERACIÓN DE LAS CAPACIDADES INDIVIDUALES</a:t>
            </a:r>
            <a:endParaRPr lang="en" sz="1800" b="1" dirty="0">
              <a:solidFill>
                <a:srgbClr val="6699FF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4932040" y="2571750"/>
            <a:ext cx="1944216" cy="123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66FF33"/>
                </a:solidFill>
                <a:latin typeface="Hind"/>
                <a:ea typeface="Hind"/>
                <a:cs typeface="Hind"/>
                <a:sym typeface="Hind"/>
              </a:rPr>
              <a:t>CRECIMIENTO PROGRESIVO DIRIGIDO A FINES SOCIALES</a:t>
            </a:r>
            <a:r>
              <a:rPr lang="en" sz="2400" b="1" dirty="0" smtClean="0">
                <a:solidFill>
                  <a:srgbClr val="66FF33"/>
                </a:solidFill>
                <a:latin typeface="Hind"/>
                <a:ea typeface="Hind"/>
                <a:cs typeface="Hind"/>
                <a:sym typeface="Hind"/>
              </a:rPr>
              <a:t>.</a:t>
            </a:r>
            <a:endParaRPr lang="en" sz="2400" b="1" dirty="0">
              <a:solidFill>
                <a:srgbClr val="66FF33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24578" name="Picture 2" descr="Resultado de imagen para EDUCAC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267494"/>
            <a:ext cx="6743700" cy="1368152"/>
          </a:xfrm>
          <a:prstGeom prst="snip2Diag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195486"/>
            <a:ext cx="5972100" cy="635999"/>
          </a:xfrm>
        </p:spPr>
        <p:txBody>
          <a:bodyPr/>
          <a:lstStyle/>
          <a:p>
            <a:pPr algn="ctr"/>
            <a:r>
              <a:rPr lang="es-MX" dirty="0" smtClean="0"/>
              <a:t>ACTIVIDAD.</a:t>
            </a:r>
            <a:endParaRPr lang="es-MX" dirty="0"/>
          </a:p>
        </p:txBody>
      </p:sp>
      <p:pic>
        <p:nvPicPr>
          <p:cNvPr id="3" name="2 Imagen" descr="la conceptualización democrática de john dewey.png"/>
          <p:cNvPicPr>
            <a:picLocks noChangeAspect="1"/>
          </p:cNvPicPr>
          <p:nvPr/>
        </p:nvPicPr>
        <p:blipFill>
          <a:blip r:embed="rId2"/>
          <a:srcRect l="4643" t="10986" r="8299"/>
          <a:stretch>
            <a:fillRect/>
          </a:stretch>
        </p:blipFill>
        <p:spPr>
          <a:xfrm>
            <a:off x="899592" y="771550"/>
            <a:ext cx="6624736" cy="42279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umain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368</Words>
  <Application>Microsoft Office PowerPoint</Application>
  <PresentationFormat>Presentación en pantalla (16:9)</PresentationFormat>
  <Paragraphs>59</Paragraphs>
  <Slides>11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Dumaine</vt:lpstr>
      <vt:lpstr>LA CONCEPCIÓN DEMOCRÁTICA. JOHN DEWEY.</vt:lpstr>
      <vt:lpstr>La educación como función social.</vt:lpstr>
      <vt:lpstr>Las implicaciones de la asociación humana.</vt:lpstr>
      <vt:lpstr>DIFERENTES GRUPOS SOCIALES.</vt:lpstr>
      <vt:lpstr>EL IDEAL DEMOCRÁTICO.</vt:lpstr>
      <vt:lpstr>LA FILOSOFÍA PLATÓNICA DE LA EDUCACIÓN</vt:lpstr>
      <vt:lpstr>Diapositiva 7</vt:lpstr>
      <vt:lpstr>EL IDEAL INDIVIDUALISTA DEL SIGLO XIII</vt:lpstr>
      <vt:lpstr>“LA LEY NATURAL DEBÍA OBTENER EL MISMO RESULTADO EN LAS RELACIONES HUMANAS CON SOLO QUE LOS HOMBRES SE LIBRARAN DE LAS RESTRICCIONES COERCITIVAS ARTIFICIALMENTE IMPUESTAS POR LOS HOMBRES MISMOS. “</vt:lpstr>
      <vt:lpstr>Diapositiva 10</vt:lpstr>
      <vt:lpstr>ACTIVIDAD.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CONCEPCIÓN DEMOCRÁTICA. JOHN DEWEY.</dc:title>
  <dc:creator>Salms lennon</dc:creator>
  <cp:lastModifiedBy>Salms lennon</cp:lastModifiedBy>
  <cp:revision>26</cp:revision>
  <dcterms:modified xsi:type="dcterms:W3CDTF">2016-10-11T03:12:16Z</dcterms:modified>
</cp:coreProperties>
</file>